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>
        <p:scale>
          <a:sx n="100" d="100"/>
          <a:sy n="100" d="100"/>
        </p:scale>
        <p:origin x="60" y="-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4B507A-EB07-4D28-ABA6-540877FA294C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BBA50C-3312-4C53-B35B-C1150FAC0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3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09638" y="190500"/>
            <a:ext cx="22050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125413"/>
            <a:ext cx="147161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190500"/>
            <a:ext cx="20812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42963" y="5408613"/>
            <a:ext cx="311308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366000" y="5364163"/>
            <a:ext cx="21240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F01E-5161-4CD7-9633-137282B5C44D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5296-B1FC-4DAD-B0B2-B55CFC42B4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797B-50ED-45C3-AD88-13A2AC4089CB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7AED-E429-40BE-A05C-8126B07D58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11D7-5A14-483F-A7C3-37225387E67F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65CB6-4D85-4A98-90CD-B0D532589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176C-034E-4C02-B26B-DB40FB751306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5A0BE-4425-4DF0-A2F1-A43622129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7935-EB04-45BB-BE78-A11E35405516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06EA-B007-4DFE-A0C1-961ED9882F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51CC-CE48-4BF6-B833-A25E135D02BF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A56B-999B-4AAC-9D7F-41A0FB8D18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A4B3-BC40-4A5D-B991-AD9BDE8C1014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2DB21-6BC7-4D14-944B-5B192EAAA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8B8A-03CB-4820-ACEB-AB162AA81EA9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5D90-DEBD-49D5-AD98-87013AD54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CF6E3-FB5E-4624-938C-50E4A1D6F04E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E40C-332B-4429-9FE9-696DC93B9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42614-E110-4863-AF98-91F7AA58984A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FBF2-D185-409C-A15E-AFF8A028B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C8B3-B78D-44F4-A166-F4A6768B736B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56683-BE09-4467-9B87-877424A10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D963F-EE36-4579-BA6E-8F33BE7D4282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2E10-E0C4-4425-A671-CFAB29D64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E978-40AD-4909-B9E5-9D01BEC61E0D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FA7D7-E9AC-4AD1-984A-D0A46D7AB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70326-F808-40B8-A381-F1165E158A38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BB8B-ABEA-4403-BE38-F67224567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A785-E295-40FF-8D86-864F2F594E8A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DD9B-6CEA-4FD2-9698-CDE8C052E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D473-42D1-46F0-9C77-35059C97DB21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2413-61C3-4C7E-97BB-867B474EF8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4539B-69F8-45C7-A969-E62FA591C5B4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68DE-0EC9-4CA4-8792-252F31C82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6B80C-E6FC-4754-BB7B-223AEF6A9418}" type="datetimeFigureOut">
              <a:rPr lang="en-US"/>
              <a:pPr>
                <a:defRPr/>
              </a:pPr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1B20B9-DF58-4D63-AB95-FC12751E6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1" r:id="rId2"/>
    <p:sldLayoutId id="2147483790" r:id="rId3"/>
    <p:sldLayoutId id="2147483789" r:id="rId4"/>
    <p:sldLayoutId id="2147483788" r:id="rId5"/>
    <p:sldLayoutId id="2147483787" r:id="rId6"/>
    <p:sldLayoutId id="2147483786" r:id="rId7"/>
    <p:sldLayoutId id="2147483785" r:id="rId8"/>
    <p:sldLayoutId id="2147483784" r:id="rId9"/>
    <p:sldLayoutId id="2147483783" r:id="rId10"/>
    <p:sldLayoutId id="2147483794" r:id="rId11"/>
    <p:sldLayoutId id="2147483782" r:id="rId12"/>
    <p:sldLayoutId id="2147483795" r:id="rId13"/>
    <p:sldLayoutId id="2147483781" r:id="rId14"/>
    <p:sldLayoutId id="2147483780" r:id="rId15"/>
    <p:sldLayoutId id="2147483779" r:id="rId16"/>
    <p:sldLayoutId id="2147483792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pPr algn="ctr"/>
            <a:r>
              <a:rPr lang="sr-Cyrl-CS" sz="3400" b="1" smtClean="0"/>
              <a:t>Процедуре за поступање са  документацијом у стечају</a:t>
            </a:r>
            <a:r>
              <a:rPr lang="sr-Cyrl-CS" sz="3200" b="1" smtClean="0"/>
              <a:t/>
            </a:r>
            <a:br>
              <a:rPr lang="sr-Cyrl-CS" sz="3200" b="1" smtClean="0"/>
            </a:br>
            <a:endParaRPr lang="en-US" sz="3200" b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sr-Cyrl-CS" smtClean="0">
                <a:solidFill>
                  <a:srgbClr val="404040"/>
                </a:solidFill>
              </a:rPr>
              <a:t>Олга Килибарда, виши архивист, </a:t>
            </a:r>
          </a:p>
          <a:p>
            <a:pPr algn="ctr">
              <a:lnSpc>
                <a:spcPct val="90000"/>
              </a:lnSpc>
            </a:pPr>
            <a:r>
              <a:rPr lang="sr-Cyrl-CS" smtClean="0">
                <a:solidFill>
                  <a:srgbClr val="404040"/>
                </a:solidFill>
                <a:latin typeface="Arial" charset="0"/>
              </a:rPr>
              <a:t>Помоћник директора</a:t>
            </a:r>
            <a:r>
              <a:rPr lang="sr-Cyrl-CS" smtClean="0">
                <a:solidFill>
                  <a:srgbClr val="404040"/>
                </a:solidFill>
              </a:rPr>
              <a:t> </a:t>
            </a:r>
            <a:r>
              <a:rPr lang="sr-Cyrl-CS" smtClean="0">
                <a:solidFill>
                  <a:srgbClr val="404040"/>
                </a:solidFill>
                <a:latin typeface="Arial" charset="0"/>
              </a:rPr>
              <a:t>Сектора за</a:t>
            </a:r>
            <a:r>
              <a:rPr lang="sr-Cyrl-CS" smtClean="0">
                <a:solidFill>
                  <a:srgbClr val="404040"/>
                </a:solidFill>
              </a:rPr>
              <a:t> заштит</a:t>
            </a:r>
            <a:r>
              <a:rPr lang="sr-Cyrl-CS" smtClean="0">
                <a:solidFill>
                  <a:srgbClr val="404040"/>
                </a:solidFill>
                <a:latin typeface="Arial" charset="0"/>
              </a:rPr>
              <a:t>у</a:t>
            </a:r>
            <a:r>
              <a:rPr lang="sr-Cyrl-CS" smtClean="0">
                <a:solidFill>
                  <a:srgbClr val="404040"/>
                </a:solidFill>
              </a:rPr>
              <a:t> архивске грађе,  </a:t>
            </a:r>
          </a:p>
          <a:p>
            <a:pPr algn="ctr">
              <a:lnSpc>
                <a:spcPct val="90000"/>
              </a:lnSpc>
            </a:pPr>
            <a:r>
              <a:rPr lang="sr-Cyrl-CS" smtClean="0">
                <a:solidFill>
                  <a:srgbClr val="404040"/>
                </a:solidFill>
              </a:rPr>
              <a:t>Историјски архив Београда 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ken_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636111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524625" y="4895850"/>
            <a:ext cx="314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sr-Cyrl-CS" sz="2000">
                <a:solidFill>
                  <a:schemeClr val="folHlink"/>
                </a:solidFill>
                <a:latin typeface="Tahoma" pitchFamily="34" charset="0"/>
              </a:rPr>
              <a:t>решење надлежног архива</a:t>
            </a:r>
            <a:endParaRPr lang="en-US" sz="200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5988" y="611188"/>
            <a:ext cx="7072312" cy="1300162"/>
          </a:xfrm>
        </p:spPr>
        <p:txBody>
          <a:bodyPr anchor="b"/>
          <a:lstStyle/>
          <a:p>
            <a:r>
              <a:rPr lang="sr-Cyrl-CS" sz="2800" smtClean="0"/>
              <a:t>Предаја документације</a:t>
            </a:r>
            <a:br>
              <a:rPr lang="sr-Cyrl-CS" sz="2800" smtClean="0"/>
            </a:br>
            <a:r>
              <a:rPr lang="sr-Cyrl-CS" sz="2800" smtClean="0"/>
              <a:t>надлежном архиву </a:t>
            </a:r>
            <a:endParaRPr lang="en-US" sz="28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2819400"/>
            <a:ext cx="10363200" cy="1752600"/>
          </a:xfrm>
        </p:spPr>
        <p:txBody>
          <a:bodyPr/>
          <a:lstStyle/>
          <a:p>
            <a:r>
              <a:rPr lang="sr-Cyrl-CS" sz="2400" smtClean="0"/>
              <a:t>Сређивање документације по добијеном упутству</a:t>
            </a:r>
            <a:endParaRPr lang="en-US" sz="2400" smtClean="0"/>
          </a:p>
          <a:p>
            <a:r>
              <a:rPr lang="sr-Cyrl-CS" sz="2400" smtClean="0"/>
              <a:t>Евидентирање документације </a:t>
            </a:r>
          </a:p>
          <a:p>
            <a:pPr>
              <a:buFont typeface="Wingdings 3" pitchFamily="18" charset="2"/>
              <a:buNone/>
            </a:pPr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1241425"/>
            <a:ext cx="8597900" cy="688975"/>
          </a:xfrm>
        </p:spPr>
        <p:txBody>
          <a:bodyPr anchor="b"/>
          <a:lstStyle/>
          <a:p>
            <a:r>
              <a:rPr lang="sr-Cyrl-CS" sz="2800" smtClean="0"/>
              <a:t>Сређивање</a:t>
            </a:r>
            <a:endParaRPr lang="en-US" sz="280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sr-Cyrl-CS" sz="2000" smtClean="0"/>
              <a:t>Документација се предаје Архиву сређена на следећи</a:t>
            </a:r>
            <a:r>
              <a:rPr lang="sr-Latn-CS" sz="2000" smtClean="0">
                <a:latin typeface="Arial" charset="0"/>
              </a:rPr>
              <a:t> </a:t>
            </a:r>
            <a:r>
              <a:rPr lang="sr-Cyrl-CS" sz="2000" smtClean="0"/>
              <a:t>начин:</a:t>
            </a:r>
          </a:p>
          <a:p>
            <a:pPr>
              <a:buFont typeface="Wingdings 3" pitchFamily="18" charset="2"/>
              <a:buNone/>
            </a:pPr>
            <a:endParaRPr lang="sr-Cyrl-CS" sz="2400" smtClean="0"/>
          </a:p>
          <a:p>
            <a:pPr>
              <a:buFont typeface="Tahoma" pitchFamily="34" charset="0"/>
              <a:buAutoNum type="arabicParenR"/>
            </a:pPr>
            <a:r>
              <a:rPr lang="sr-Cyrl-CS" sz="2400" smtClean="0"/>
              <a:t>Документација настала до отварања стечаја</a:t>
            </a:r>
          </a:p>
          <a:p>
            <a:pPr>
              <a:buFont typeface="Tahoma" pitchFamily="34" charset="0"/>
              <a:buAutoNum type="arabicParenR"/>
            </a:pPr>
            <a:r>
              <a:rPr lang="sr-Cyrl-CS" sz="2400" smtClean="0"/>
              <a:t>Стечајна</a:t>
            </a:r>
          </a:p>
          <a:p>
            <a:pPr>
              <a:buFont typeface="Tahoma" pitchFamily="34" charset="0"/>
              <a:buAutoNum type="arabicParenR"/>
            </a:pPr>
            <a:r>
              <a:rPr lang="sr-Cyrl-CS" sz="2400" smtClean="0"/>
              <a:t>Регистратурски материјал</a:t>
            </a:r>
          </a:p>
          <a:p>
            <a:endParaRPr lang="en-US" sz="24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7900" cy="1320800"/>
          </a:xfrm>
        </p:spPr>
        <p:txBody>
          <a:bodyPr anchor="b"/>
          <a:lstStyle/>
          <a:p>
            <a:r>
              <a:rPr lang="sr-Cyrl-CS" sz="2800" smtClean="0"/>
              <a:t>Евиденција</a:t>
            </a:r>
            <a:endParaRPr lang="en-US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2160588"/>
            <a:ext cx="8597900" cy="3881437"/>
          </a:xfrm>
        </p:spPr>
        <p:txBody>
          <a:bodyPr/>
          <a:lstStyle/>
          <a:p>
            <a:r>
              <a:rPr lang="sr-Cyrl-CS" smtClean="0"/>
              <a:t>Елементи:</a:t>
            </a:r>
          </a:p>
          <a:p>
            <a:pPr>
              <a:buFont typeface="Wingdings 3" pitchFamily="18" charset="2"/>
              <a:buNone/>
            </a:pPr>
            <a:r>
              <a:rPr lang="sr-Cyrl-CS" smtClean="0"/>
              <a:t>1.Редни број</a:t>
            </a:r>
          </a:p>
          <a:p>
            <a:pPr>
              <a:buFont typeface="Wingdings 3" pitchFamily="18" charset="2"/>
              <a:buNone/>
            </a:pPr>
            <a:r>
              <a:rPr lang="sr-Cyrl-CS" smtClean="0"/>
              <a:t>2.Година/или распон/ настанка документације</a:t>
            </a:r>
          </a:p>
          <a:p>
            <a:pPr>
              <a:buFont typeface="Wingdings 3" pitchFamily="18" charset="2"/>
              <a:buNone/>
            </a:pPr>
            <a:r>
              <a:rPr lang="sr-Cyrl-CS" smtClean="0"/>
              <a:t>3.Врста /или назив/ документације</a:t>
            </a:r>
          </a:p>
          <a:p>
            <a:pPr>
              <a:buFont typeface="Wingdings 3" pitchFamily="18" charset="2"/>
              <a:buNone/>
            </a:pPr>
            <a:r>
              <a:rPr lang="sr-Cyrl-CS" smtClean="0"/>
              <a:t>4. Количина</a:t>
            </a:r>
            <a:endParaRPr lang="en-US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7900" cy="1320800"/>
          </a:xfrm>
        </p:spPr>
        <p:txBody>
          <a:bodyPr anchor="b"/>
          <a:lstStyle/>
          <a:p>
            <a:r>
              <a:rPr lang="sr-Cyrl-CS" sz="2800" smtClean="0"/>
              <a:t>Садржај етикете као спољнег описа јединице</a:t>
            </a:r>
            <a:endParaRPr lang="en-US" sz="28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2209800"/>
            <a:ext cx="10363200" cy="4114800"/>
          </a:xfrm>
        </p:spPr>
        <p:txBody>
          <a:bodyPr/>
          <a:lstStyle/>
          <a:p>
            <a:pPr marL="514350" indent="-514350" defTabSz="914400">
              <a:buFont typeface="Tahoma" pitchFamily="34" charset="0"/>
              <a:buAutoNum type="arabicParenR"/>
            </a:pPr>
            <a:r>
              <a:rPr lang="sr-Cyrl-CS" smtClean="0"/>
              <a:t>Назив субјекта над којим се води стечај</a:t>
            </a:r>
          </a:p>
          <a:p>
            <a:pPr marL="514350" indent="-514350" defTabSz="914400">
              <a:buFont typeface="Tahoma" pitchFamily="34" charset="0"/>
              <a:buAutoNum type="arabicParenR"/>
            </a:pPr>
            <a:r>
              <a:rPr lang="sr-Cyrl-CS" smtClean="0"/>
              <a:t>Година настака документације у јединици</a:t>
            </a:r>
          </a:p>
          <a:p>
            <a:pPr marL="514350" indent="-514350" defTabSz="914400">
              <a:buFont typeface="Tahoma" pitchFamily="34" charset="0"/>
              <a:buAutoNum type="arabicParenR"/>
            </a:pPr>
            <a:r>
              <a:rPr lang="sr-Cyrl-CS" smtClean="0"/>
              <a:t>Врста документације</a:t>
            </a:r>
          </a:p>
          <a:p>
            <a:pPr marL="514350" indent="-514350" defTabSz="914400">
              <a:buFont typeface="Tahoma" pitchFamily="34" charset="0"/>
              <a:buAutoNum type="arabicParenR"/>
            </a:pPr>
            <a:r>
              <a:rPr lang="sr-Cyrl-CS" smtClean="0"/>
              <a:t>Редни број из </a:t>
            </a:r>
            <a:r>
              <a:rPr lang="sr-Cyrl-CS" u="sng" smtClean="0"/>
              <a:t>Пописа за предају</a:t>
            </a:r>
          </a:p>
          <a:p>
            <a:pPr marL="514350" indent="-514350" defTabSz="914400">
              <a:buFont typeface="Wingdings 3" pitchFamily="18" charset="2"/>
              <a:buNone/>
            </a:pPr>
            <a:endParaRPr lang="en-US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4294967295"/>
          </p:nvPr>
        </p:nvSpPr>
        <p:spPr>
          <a:xfrm>
            <a:off x="2319338" y="2628900"/>
            <a:ext cx="4340225" cy="68421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3200" b="1" smtClean="0"/>
              <a:t>ХВАЛА НА ПАЖЊИ!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2400" b="1" smtClean="0"/>
              <a:t>Шта је документ</a:t>
            </a:r>
          </a:p>
          <a:p>
            <a:r>
              <a:rPr lang="sr-Cyrl-CS" sz="2400" b="1" smtClean="0"/>
              <a:t>Управљање документима</a:t>
            </a:r>
          </a:p>
          <a:p>
            <a:r>
              <a:rPr lang="sr-Cyrl-CS" sz="2400" b="1" smtClean="0"/>
              <a:t>Стандард ИСО 15489</a:t>
            </a:r>
            <a:endParaRPr lang="en-US" sz="2400" b="1" smtClean="0"/>
          </a:p>
          <a:p>
            <a:endParaRPr lang="en-US" b="1" smtClean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11213" y="287338"/>
            <a:ext cx="6205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162050" y="296863"/>
            <a:ext cx="4054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sr-Cyrl-CS" sz="3200">
                <a:solidFill>
                  <a:schemeClr val="tx2"/>
                </a:solidFill>
              </a:rPr>
              <a:t>Уводне напомене</a:t>
            </a:r>
            <a:endParaRPr 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038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87600" y="1122363"/>
            <a:ext cx="6559550" cy="4919662"/>
          </a:xfrm>
          <a:noFill/>
        </p:spPr>
      </p:pic>
      <p:pic>
        <p:nvPicPr>
          <p:cNvPr id="5" name="Picture 4" descr="Br_10_Dep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2613">
            <a:off x="-106174" y="353355"/>
            <a:ext cx="446689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Cyrl-CS" sz="2400" b="1" smtClean="0"/>
              <a:t>Преузимање документације</a:t>
            </a:r>
          </a:p>
          <a:p>
            <a:pPr>
              <a:buFont typeface="Wingdings" pitchFamily="2" charset="2"/>
              <a:buChar char="§"/>
            </a:pPr>
            <a:r>
              <a:rPr lang="sr-Cyrl-CS" sz="2400" b="1" smtClean="0"/>
              <a:t>Целовитост и недељивост фонда</a:t>
            </a:r>
          </a:p>
          <a:p>
            <a:pPr>
              <a:buFont typeface="Wingdings" pitchFamily="2" charset="2"/>
              <a:buChar char="§"/>
            </a:pPr>
            <a:r>
              <a:rPr lang="sr-Cyrl-CS" sz="2400" b="1" smtClean="0"/>
              <a:t>Записник</a:t>
            </a:r>
          </a:p>
          <a:p>
            <a:pPr>
              <a:buFont typeface="Wingdings" pitchFamily="2" charset="2"/>
              <a:buChar char="§"/>
            </a:pPr>
            <a:r>
              <a:rPr lang="sr-Cyrl-CS" sz="2400" b="1" smtClean="0"/>
              <a:t>Попис документације</a:t>
            </a:r>
          </a:p>
          <a:p>
            <a:pPr>
              <a:buFont typeface="Wingdings" pitchFamily="2" charset="2"/>
              <a:buChar char="§"/>
            </a:pPr>
            <a:r>
              <a:rPr lang="sr-Cyrl-CS" sz="2400" b="1" smtClean="0"/>
              <a:t>Одговорност за затечену документацију</a:t>
            </a:r>
          </a:p>
          <a:p>
            <a:endParaRPr lang="en-US" smtClean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27100" y="198438"/>
            <a:ext cx="52974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sr-Cyrl-CS" sz="2800">
                <a:solidFill>
                  <a:schemeClr val="tx2"/>
                </a:solidFill>
              </a:rPr>
              <a:t>Процедуре и обавезе у односу</a:t>
            </a:r>
            <a:endParaRPr lang="sr-Latn-CS" sz="2800">
              <a:solidFill>
                <a:schemeClr val="tx2"/>
              </a:solidFill>
            </a:endParaRPr>
          </a:p>
          <a:p>
            <a:pPr defTabSz="914400"/>
            <a:r>
              <a:rPr lang="sr-Cyrl-CS" sz="2800">
                <a:solidFill>
                  <a:schemeClr val="tx2"/>
                </a:solidFill>
              </a:rPr>
              <a:t> на документацију у стечају</a:t>
            </a:r>
            <a:endParaRPr 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3200" smtClean="0"/>
              <a:t>Закон о културним добрима (Сл. гл. РС бр.71//94) члан 41</a:t>
            </a:r>
            <a:endParaRPr lang="en-US" sz="3200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smtClean="0"/>
              <a:t>˶</a:t>
            </a:r>
            <a:r>
              <a:rPr lang="sr-Cyrl-CS" sz="2400" b="1" smtClean="0"/>
              <a:t>Одабрана, сређена и пописана архивска грађа као и регистратурски материјал,</a:t>
            </a:r>
            <a:r>
              <a:rPr lang="en-US" sz="2400" b="1" smtClean="0"/>
              <a:t> </a:t>
            </a:r>
            <a:r>
              <a:rPr lang="sr-Cyrl-CS" sz="2400" b="1" smtClean="0"/>
              <a:t>настали у раду органа, установа,</a:t>
            </a:r>
            <a:r>
              <a:rPr lang="en-US" sz="2400" b="1" smtClean="0"/>
              <a:t> </a:t>
            </a:r>
            <a:r>
              <a:rPr lang="sr-Cyrl-CS" sz="2400" b="1" smtClean="0"/>
              <a:t>предузећа и других правних лица која су укинута или престала са радом, сматрају се доспелим за преузимање, ако није нико преузео њихова права и обавезе”.</a:t>
            </a:r>
          </a:p>
          <a:p>
            <a:endParaRPr lang="en-US" sz="2400" b="1" smtClean="0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2800" smtClean="0"/>
              <a:t>Поступак са документацијом у стечају</a:t>
            </a:r>
            <a:endParaRPr lang="en-US" sz="2800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sr-Cyrl-CS" sz="2400" smtClean="0"/>
              <a:t>Излучивање у стечају:</a:t>
            </a:r>
            <a:br>
              <a:rPr lang="sr-Cyrl-CS" sz="2400" smtClean="0"/>
            </a:br>
            <a:endParaRPr lang="sr-Cyrl-CS" sz="2400" smtClean="0"/>
          </a:p>
          <a:p>
            <a:r>
              <a:rPr lang="sr-Cyrl-CS" sz="2400" smtClean="0"/>
              <a:t>Ко врши излучивање</a:t>
            </a:r>
          </a:p>
          <a:p>
            <a:r>
              <a:rPr lang="sr-Cyrl-CS" sz="2400" smtClean="0"/>
              <a:t>Попис документације</a:t>
            </a:r>
          </a:p>
          <a:p>
            <a:r>
              <a:rPr lang="sr-Cyrl-CS" sz="2400" smtClean="0"/>
              <a:t>Захтев за излучивање</a:t>
            </a:r>
          </a:p>
          <a:p>
            <a:r>
              <a:rPr lang="sr-Cyrl-CS" sz="2400" smtClean="0"/>
              <a:t>Записник о излучивању</a:t>
            </a:r>
          </a:p>
          <a:p>
            <a:r>
              <a:rPr lang="sr-Cyrl-CS" sz="2400" smtClean="0"/>
              <a:t>Решење надлежног архива</a:t>
            </a:r>
            <a:endParaRPr lang="en-US" sz="2400" smtClean="0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6688138" y="3781425"/>
            <a:ext cx="2547937" cy="1320800"/>
          </a:xfrm>
        </p:spPr>
        <p:txBody>
          <a:bodyPr/>
          <a:lstStyle/>
          <a:p>
            <a:r>
              <a:rPr lang="sr-Cyrl-CS" sz="2000" smtClean="0">
                <a:solidFill>
                  <a:schemeClr val="folHlink"/>
                </a:solidFill>
                <a:latin typeface="Arial" charset="0"/>
              </a:rPr>
              <a:t>попис документације за излучивање</a:t>
            </a:r>
            <a:endParaRPr lang="en-US" sz="2000" smtClean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32772" name="Picture 2" descr="sken_00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3738" y="293688"/>
            <a:ext cx="5707062" cy="6357937"/>
          </a:xfrm>
          <a:noFill/>
          <a:ln/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ken_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0" y="0"/>
            <a:ext cx="66055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883525" y="4895850"/>
            <a:ext cx="254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sr-Cyrl-CS" sz="2000">
                <a:solidFill>
                  <a:schemeClr val="folHlink"/>
                </a:solidFill>
                <a:latin typeface="Tahoma" pitchFamily="34" charset="0"/>
              </a:rPr>
              <a:t>захтев за излучивање</a:t>
            </a:r>
            <a:endParaRPr lang="en-US" sz="200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ken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133350"/>
            <a:ext cx="61420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372225" y="453390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sr-Cyrl-CS" sz="2000">
                <a:solidFill>
                  <a:schemeClr val="folHlink"/>
                </a:solidFill>
                <a:latin typeface="Tahoma" pitchFamily="34" charset="0"/>
              </a:rPr>
              <a:t>записник о</a:t>
            </a:r>
            <a:endParaRPr lang="sr-Latn-CS" sz="2000">
              <a:solidFill>
                <a:schemeClr val="folHlink"/>
              </a:solidFill>
            </a:endParaRPr>
          </a:p>
          <a:p>
            <a:pPr algn="ctr" defTabSz="914400" eaLnBrk="0" hangingPunct="0">
              <a:spcBef>
                <a:spcPct val="50000"/>
              </a:spcBef>
            </a:pPr>
            <a:r>
              <a:rPr lang="sr-Cyrl-CS" sz="2000">
                <a:solidFill>
                  <a:schemeClr val="folHlink"/>
                </a:solidFill>
                <a:latin typeface="Tahoma" pitchFamily="34" charset="0"/>
              </a:rPr>
              <a:t> излучивању</a:t>
            </a:r>
            <a:endParaRPr lang="en-US" sz="200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449</TotalTime>
  <Words>210</Words>
  <Application>Microsoft Office PowerPoint</Application>
  <PresentationFormat>Custom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Trebuchet MS</vt:lpstr>
      <vt:lpstr>Arial</vt:lpstr>
      <vt:lpstr>Wingdings 3</vt:lpstr>
      <vt:lpstr>Calibri</vt:lpstr>
      <vt:lpstr>Wingdings</vt:lpstr>
      <vt:lpstr>Tahoma</vt:lpstr>
      <vt:lpstr>Facet</vt:lpstr>
      <vt:lpstr>Facet</vt:lpstr>
      <vt:lpstr>Facet</vt:lpstr>
      <vt:lpstr>Facet</vt:lpstr>
      <vt:lpstr>Процедуре за поступање са  документацијом у стечају </vt:lpstr>
      <vt:lpstr>Slide 2</vt:lpstr>
      <vt:lpstr>Slide 3</vt:lpstr>
      <vt:lpstr>Slide 4</vt:lpstr>
      <vt:lpstr>Закон о културним добрима (Сл. гл. РС бр.71//94) члан 41</vt:lpstr>
      <vt:lpstr>Поступак са документацијом у стечају</vt:lpstr>
      <vt:lpstr>попис документације за излучивање</vt:lpstr>
      <vt:lpstr>Slide 8</vt:lpstr>
      <vt:lpstr>Slide 9</vt:lpstr>
      <vt:lpstr>Slide 10</vt:lpstr>
      <vt:lpstr>Предаја документације надлежном архиву </vt:lpstr>
      <vt:lpstr>Сређивање</vt:lpstr>
      <vt:lpstr>Евиденција</vt:lpstr>
      <vt:lpstr>Садржај етикете као спољнег описа јединице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ZM. Markovic</dc:creator>
  <cp:lastModifiedBy>kilibarda olja</cp:lastModifiedBy>
  <cp:revision>47</cp:revision>
  <dcterms:created xsi:type="dcterms:W3CDTF">2015-04-14T07:41:11Z</dcterms:created>
  <dcterms:modified xsi:type="dcterms:W3CDTF">2015-10-29T10:19:45Z</dcterms:modified>
</cp:coreProperties>
</file>